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8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2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6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2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5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6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5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9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5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8EE4B94-5C30-4634-B671-F9DDA6FA0E1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BAA986-E37E-4FD4-A85C-B99BF84A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5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914400"/>
            <a:ext cx="7031" cy="50292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BA630C-0D5F-4EF6-A241-5B2DD175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565574"/>
            <a:ext cx="3601362" cy="5331887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Bell 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68B7-86DD-47BC-99C3-80368829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062" y="581891"/>
            <a:ext cx="6608574" cy="5315570"/>
          </a:xfrm>
          <a:noFill/>
          <a:ln w="28575">
            <a:noFill/>
          </a:ln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Name THREE facts from yesterday’s discussion about the Paleolithic Era that you didn’t know before. </a:t>
            </a:r>
          </a:p>
        </p:txBody>
      </p:sp>
    </p:spTree>
    <p:extLst>
      <p:ext uri="{BB962C8B-B14F-4D97-AF65-F5344CB8AC3E}">
        <p14:creationId xmlns:p14="http://schemas.microsoft.com/office/powerpoint/2010/main" val="157052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38400" y="5462458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3.bp.blogspot.com/-oHm2taq61g4/Uz8Sza9ZQqI/AAAAAAAAAOk/7dHuhb80Ubg/s1600/nihonnoruutsu-yayoi-rice-1.jpg">
            <a:extLst>
              <a:ext uri="{FF2B5EF4-FFF2-40B4-BE49-F238E27FC236}">
                <a16:creationId xmlns:a16="http://schemas.microsoft.com/office/drawing/2014/main" id="{86FD8592-2554-4FCD-ABC6-22CC291CC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2896" r="-22" b="28676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7BF49-9638-4149-A352-1F7B79411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182189"/>
          </a:xfrm>
        </p:spPr>
        <p:txBody>
          <a:bodyPr>
            <a:normAutofit/>
          </a:bodyPr>
          <a:lstStyle/>
          <a:p>
            <a:r>
              <a:rPr lang="en-US" sz="5400"/>
              <a:t>The Neolithic Period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343D3-1A78-4FCD-81D2-52319B0AD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r>
              <a:rPr lang="en-US" sz="2000"/>
              <a:t>(Foundations, 8000 BCE to 600 BCE)</a:t>
            </a:r>
          </a:p>
        </p:txBody>
      </p:sp>
    </p:spTree>
    <p:extLst>
      <p:ext uri="{BB962C8B-B14F-4D97-AF65-F5344CB8AC3E}">
        <p14:creationId xmlns:p14="http://schemas.microsoft.com/office/powerpoint/2010/main" val="262661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e/e9/Centres_of_origin_and_spread_of_agriculture.svg/440px-Centres_of_origin_and_spread_of_agriculture.svg.png">
            <a:extLst>
              <a:ext uri="{FF2B5EF4-FFF2-40B4-BE49-F238E27FC236}">
                <a16:creationId xmlns:a16="http://schemas.microsoft.com/office/drawing/2014/main" id="{94F6E70E-0FDC-4B68-8946-09ECE364C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9" t="1034" r="16988" b="-1034"/>
          <a:stretch/>
        </p:blipFill>
        <p:spPr bwMode="auto">
          <a:xfrm>
            <a:off x="1316621" y="2093789"/>
            <a:ext cx="2896569" cy="35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F3E4F4-3754-476F-9F66-A50E1F90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Breakthroughs to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40CBA-1441-4515-B307-12A3CA05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77" y="2057400"/>
            <a:ext cx="6524894" cy="4038600"/>
          </a:xfrm>
        </p:spPr>
        <p:txBody>
          <a:bodyPr>
            <a:normAutofit/>
          </a:bodyPr>
          <a:lstStyle/>
          <a:p>
            <a:r>
              <a:rPr lang="en-US" dirty="0"/>
              <a:t>Agriculture is the second great human process after settlement of the globe.</a:t>
            </a:r>
          </a:p>
          <a:p>
            <a:pPr lvl="1"/>
            <a:r>
              <a:rPr lang="en-US" dirty="0"/>
              <a:t>called the </a:t>
            </a:r>
            <a:r>
              <a:rPr lang="en-US" b="1" i="1" dirty="0"/>
              <a:t>Neolithic</a:t>
            </a:r>
            <a:r>
              <a:rPr lang="en-US" dirty="0"/>
              <a:t> (New Stone Age) or Agricultural Revolution</a:t>
            </a:r>
          </a:p>
          <a:p>
            <a:r>
              <a:rPr lang="en-US" dirty="0"/>
              <a:t>transformed human life across the planet.</a:t>
            </a:r>
          </a:p>
          <a:p>
            <a:pPr lvl="1"/>
            <a:r>
              <a:rPr lang="en-US" dirty="0"/>
              <a:t>new relationship between humans and other living things</a:t>
            </a:r>
          </a:p>
          <a:p>
            <a:pPr lvl="1"/>
            <a:r>
              <a:rPr lang="en-US" dirty="0"/>
              <a:t>shaping the landscape</a:t>
            </a:r>
          </a:p>
          <a:p>
            <a:pPr lvl="1"/>
            <a:r>
              <a:rPr lang="en-US" dirty="0"/>
              <a:t>selectively breeding animals </a:t>
            </a:r>
          </a:p>
          <a:p>
            <a:pPr lvl="1"/>
            <a:r>
              <a:rPr lang="en-US" dirty="0"/>
              <a:t>many domesticated plants and animals came to rely on humans</a:t>
            </a:r>
          </a:p>
        </p:txBody>
      </p:sp>
    </p:spTree>
    <p:extLst>
      <p:ext uri="{BB962C8B-B14F-4D97-AF65-F5344CB8AC3E}">
        <p14:creationId xmlns:p14="http://schemas.microsoft.com/office/powerpoint/2010/main" val="349677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6DCAA69E-A3DF-4E1B-BB77-5E2C54F48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0" t="2655" r="21488" b="1"/>
          <a:stretch/>
        </p:blipFill>
        <p:spPr>
          <a:xfrm>
            <a:off x="6636743" y="1302325"/>
            <a:ext cx="4741120" cy="4373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720F5-741F-4FA6-9DC1-91BEFD27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6"/>
            <a:ext cx="5199926" cy="675338"/>
          </a:xfrm>
        </p:spPr>
        <p:txBody>
          <a:bodyPr anchor="t">
            <a:normAutofit/>
          </a:bodyPr>
          <a:lstStyle/>
          <a:p>
            <a:r>
              <a:rPr lang="en-US" sz="4000"/>
              <a:t>Common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A673-ED88-4713-85CA-9BB94F8B9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710232"/>
            <a:ext cx="5091544" cy="45797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Agricultural Revolution happened independently in several world regions.</a:t>
            </a:r>
          </a:p>
          <a:p>
            <a:r>
              <a:rPr lang="en-US" sz="2400" dirty="0"/>
              <a:t>coincided with the end of the last Ice Age</a:t>
            </a:r>
          </a:p>
          <a:p>
            <a:r>
              <a:rPr lang="en-US" sz="2400" dirty="0"/>
              <a:t>Gathering and hunting peoples had already learned some ways to manage the natural world.</a:t>
            </a:r>
          </a:p>
          <a:p>
            <a:r>
              <a:rPr lang="en-US" sz="2400" dirty="0"/>
              <a:t>Women were probably the agricultural innovators.</a:t>
            </a:r>
          </a:p>
          <a:p>
            <a:r>
              <a:rPr lang="en-US" sz="2400" dirty="0"/>
              <a:t>started to establish more permanent villages</a:t>
            </a:r>
          </a:p>
        </p:txBody>
      </p:sp>
    </p:spTree>
    <p:extLst>
      <p:ext uri="{BB962C8B-B14F-4D97-AF65-F5344CB8AC3E}">
        <p14:creationId xmlns:p14="http://schemas.microsoft.com/office/powerpoint/2010/main" val="51735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rdowling.com/images/603fertilecrescent_large.png">
            <a:extLst>
              <a:ext uri="{FF2B5EF4-FFF2-40B4-BE49-F238E27FC236}">
                <a16:creationId xmlns:a16="http://schemas.microsoft.com/office/drawing/2014/main" id="{D5EE4A20-CC85-4055-A343-4AB31F85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10" y="2338453"/>
            <a:ext cx="3135414" cy="21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4A6B0D-FC37-4EF9-B9F1-CAA3555F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>
            <a:normAutofit/>
          </a:bodyPr>
          <a:lstStyle/>
          <a:p>
            <a:r>
              <a:rPr lang="en-US" dirty="0"/>
              <a:t>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9EEB5-DDCC-43C2-8609-F018C6DDC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3" y="1856509"/>
            <a:ext cx="7203881" cy="451658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Agriculture developed in a number of regions, with variation.</a:t>
            </a:r>
          </a:p>
          <a:p>
            <a:pPr lvl="1"/>
            <a:r>
              <a:rPr lang="en-US" sz="2400" dirty="0"/>
              <a:t>depended on the plants and animals that were available</a:t>
            </a:r>
          </a:p>
          <a:p>
            <a:r>
              <a:rPr lang="en-US" sz="2400" dirty="0"/>
              <a:t>The Fertile Crescent was the first to have a full Agricultural Revolution.</a:t>
            </a:r>
          </a:p>
          <a:p>
            <a:r>
              <a:rPr lang="en-US" sz="2400" dirty="0"/>
              <a:t>Separate development of agriculture took place at several places in the Americas.</a:t>
            </a:r>
          </a:p>
          <a:p>
            <a:pPr lvl="1"/>
            <a:r>
              <a:rPr lang="en-US" sz="2400" dirty="0"/>
              <a:t>absence of animals available for domestication</a:t>
            </a:r>
          </a:p>
          <a:p>
            <a:pPr lvl="1"/>
            <a:r>
              <a:rPr lang="en-US" sz="2400" dirty="0"/>
              <a:t>lacked cereal grains, instead relied on maize or corn</a:t>
            </a:r>
          </a:p>
          <a:p>
            <a:pPr lvl="1"/>
            <a:r>
              <a:rPr lang="en-US" sz="2400" dirty="0"/>
              <a:t>oriented north/south, practices had to adapt to distinct climate zones</a:t>
            </a:r>
          </a:p>
        </p:txBody>
      </p:sp>
    </p:spTree>
    <p:extLst>
      <p:ext uri="{BB962C8B-B14F-4D97-AF65-F5344CB8AC3E}">
        <p14:creationId xmlns:p14="http://schemas.microsoft.com/office/powerpoint/2010/main" val="403834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orldciv1team3.weebly.com/uploads/5/9/9/8/59988119/9536076_orig.jpg">
            <a:extLst>
              <a:ext uri="{FF2B5EF4-FFF2-40B4-BE49-F238E27FC236}">
                <a16:creationId xmlns:a16="http://schemas.microsoft.com/office/drawing/2014/main" id="{C43711E3-7E7D-459E-A988-C9053752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6" y="1662371"/>
            <a:ext cx="6453441" cy="35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1E9831-6E84-47F0-B767-63EFBDEA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/>
              <a:t>Globalization of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5A90-2683-4827-A80C-B2CA96E6A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1965960"/>
            <a:ext cx="3912583" cy="40386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spread of agriculture occurred in two ways.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/>
              <a:t>Diffusion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/>
              <a:t>colonization or migration of agricultural peoples</a:t>
            </a:r>
          </a:p>
          <a:p>
            <a:r>
              <a:rPr lang="en-US" sz="2400" dirty="0"/>
              <a:t>Language and culture spread with agriculture.</a:t>
            </a:r>
          </a:p>
          <a:p>
            <a:r>
              <a:rPr lang="en-US" sz="2400" dirty="0"/>
              <a:t>By the beginning of the Common Era, gathering and hunting peoples were a small minority of humankind.</a:t>
            </a:r>
          </a:p>
        </p:txBody>
      </p:sp>
    </p:spTree>
    <p:extLst>
      <p:ext uri="{BB962C8B-B14F-4D97-AF65-F5344CB8AC3E}">
        <p14:creationId xmlns:p14="http://schemas.microsoft.com/office/powerpoint/2010/main" val="238076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555B-154E-4916-B790-EC5A3F20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of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50878-B7F5-4223-8A03-7AEEAEE8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Agriculture led to much greater populations.</a:t>
            </a:r>
          </a:p>
          <a:p>
            <a:r>
              <a:rPr lang="en-US" sz="2400" dirty="0"/>
              <a:t>Changes in world population were dramatic.</a:t>
            </a:r>
          </a:p>
          <a:p>
            <a:pPr lvl="1"/>
            <a:r>
              <a:rPr lang="en-US" sz="2400" dirty="0"/>
              <a:t>10,000 years ago: around 6 million people</a:t>
            </a:r>
          </a:p>
          <a:p>
            <a:pPr lvl="1"/>
            <a:r>
              <a:rPr lang="en-US" sz="2400" dirty="0"/>
              <a:t>5,000 years ago: around 50 million people</a:t>
            </a:r>
          </a:p>
          <a:p>
            <a:r>
              <a:rPr lang="en-US" sz="2400" dirty="0"/>
              <a:t>There were large effects on the environment.</a:t>
            </a:r>
          </a:p>
          <a:p>
            <a:pPr lvl="1"/>
            <a:r>
              <a:rPr lang="en-US" sz="2400" dirty="0"/>
              <a:t>fields and grazing land replaced forests and grasslands</a:t>
            </a:r>
          </a:p>
          <a:p>
            <a:r>
              <a:rPr lang="en-US" sz="2400" dirty="0"/>
              <a:t>Farming did not necessarily improve life for ordinary people.</a:t>
            </a:r>
          </a:p>
          <a:p>
            <a:r>
              <a:rPr lang="en-US" sz="2400" dirty="0"/>
              <a:t>There was an explosion of technological innovation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395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pworldipedia.com/images/9/95/Pastoralism2.jpg">
            <a:extLst>
              <a:ext uri="{FF2B5EF4-FFF2-40B4-BE49-F238E27FC236}">
                <a16:creationId xmlns:a16="http://schemas.microsoft.com/office/drawing/2014/main" id="{C9BEC505-8D66-41CB-BDCF-BD2C82D88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10" y="2385484"/>
            <a:ext cx="3135414" cy="20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AC7B6-E7C9-448F-AF02-D5F3A061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>
            <a:normAutofit/>
          </a:bodyPr>
          <a:lstStyle/>
          <a:p>
            <a:r>
              <a:rPr lang="en-US" dirty="0"/>
              <a:t>Pastoral Societies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29B33-C980-44A2-893E-9DFA69861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4" y="1766454"/>
            <a:ext cx="6993914" cy="4592782"/>
          </a:xfrm>
        </p:spPr>
        <p:txBody>
          <a:bodyPr>
            <a:normAutofit/>
          </a:bodyPr>
          <a:lstStyle/>
          <a:p>
            <a:r>
              <a:rPr lang="en-US" sz="2400" dirty="0"/>
              <a:t>Some regions relied much more heavily on animals, because farming was difficult or impossible.</a:t>
            </a:r>
          </a:p>
          <a:p>
            <a:pPr lvl="1"/>
            <a:r>
              <a:rPr lang="en-US" sz="2400" dirty="0"/>
              <a:t>central Asia, the Arabian Peninsula, the Sahara desert, parts of eastern and southern Africa.</a:t>
            </a:r>
          </a:p>
          <a:p>
            <a:r>
              <a:rPr lang="en-US" sz="2400" dirty="0"/>
              <a:t>Relations between nomadic herders and their faming neighbors an enduring theme in Afro-Eurasia.</a:t>
            </a:r>
          </a:p>
          <a:p>
            <a:pPr lvl="1"/>
            <a:r>
              <a:rPr lang="en-US" sz="2400" dirty="0"/>
              <a:t>often conflict as pastoralists sought access to agricultural products and competed for land</a:t>
            </a:r>
          </a:p>
          <a:p>
            <a:r>
              <a:rPr lang="en-US" sz="2400" dirty="0"/>
              <a:t>Relative equality between men and women persisted in pastoral societies.</a:t>
            </a:r>
          </a:p>
        </p:txBody>
      </p:sp>
    </p:spTree>
    <p:extLst>
      <p:ext uri="{BB962C8B-B14F-4D97-AF65-F5344CB8AC3E}">
        <p14:creationId xmlns:p14="http://schemas.microsoft.com/office/powerpoint/2010/main" val="280881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s://leavingbabylon.files.wordpress.com/2010/09/catal2.jpg">
            <a:extLst>
              <a:ext uri="{FF2B5EF4-FFF2-40B4-BE49-F238E27FC236}">
                <a16:creationId xmlns:a16="http://schemas.microsoft.com/office/drawing/2014/main" id="{166954C3-1B28-4550-8492-A6A47B586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3" t="-2" r="19073" b="3"/>
          <a:stretch/>
        </p:blipFill>
        <p:spPr bwMode="auto">
          <a:xfrm>
            <a:off x="8912860" y="243840"/>
            <a:ext cx="3035363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7313-DB61-4F3C-9817-B923657C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858000" cy="1356360"/>
          </a:xfrm>
        </p:spPr>
        <p:txBody>
          <a:bodyPr>
            <a:normAutofit/>
          </a:bodyPr>
          <a:lstStyle/>
          <a:p>
            <a:r>
              <a:rPr lang="en-US" dirty="0"/>
              <a:t>Agricultural Societies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84952-60F6-46D2-B40B-74F861BB2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94162"/>
            <a:ext cx="6858000" cy="460663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These societies maintained equality and freedom.</a:t>
            </a:r>
          </a:p>
          <a:p>
            <a:r>
              <a:rPr lang="en-US" sz="2400" dirty="0" err="1"/>
              <a:t>Çatalhüyük</a:t>
            </a:r>
            <a:r>
              <a:rPr lang="en-US" sz="2400" dirty="0"/>
              <a:t>, in southern Turkey provides a good example</a:t>
            </a:r>
          </a:p>
          <a:p>
            <a:pPr lvl="1"/>
            <a:r>
              <a:rPr lang="en-US" sz="2400" dirty="0"/>
              <a:t>population: several thousand</a:t>
            </a:r>
          </a:p>
          <a:p>
            <a:pPr lvl="1"/>
            <a:r>
              <a:rPr lang="en-US" sz="2400" dirty="0"/>
              <a:t>no streets; people moved around on rooftops</a:t>
            </a:r>
          </a:p>
          <a:p>
            <a:pPr lvl="1"/>
            <a:r>
              <a:rPr lang="en-US" sz="2400" dirty="0"/>
              <a:t>many specialized crafts, but little sign of social inequality</a:t>
            </a:r>
          </a:p>
          <a:p>
            <a:r>
              <a:rPr lang="en-US" sz="2400" dirty="0"/>
              <a:t>women were relatively equal to men</a:t>
            </a:r>
          </a:p>
          <a:p>
            <a:r>
              <a:rPr lang="en-US" sz="2400" dirty="0"/>
              <a:t>agricultural societies flourished</a:t>
            </a:r>
          </a:p>
          <a:p>
            <a:pPr lvl="1"/>
            <a:r>
              <a:rPr lang="en-US" sz="2400" dirty="0"/>
              <a:t>organized by kinship or lineage groups</a:t>
            </a:r>
          </a:p>
          <a:p>
            <a:pPr lvl="1"/>
            <a:r>
              <a:rPr lang="en-US" sz="2400" dirty="0"/>
              <a:t>elders sometimes sought to exploit labor of young members</a:t>
            </a:r>
          </a:p>
        </p:txBody>
      </p:sp>
    </p:spTree>
    <p:extLst>
      <p:ext uri="{BB962C8B-B14F-4D97-AF65-F5344CB8AC3E}">
        <p14:creationId xmlns:p14="http://schemas.microsoft.com/office/powerpoint/2010/main" val="367572461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398</TotalTime>
  <Words>461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Basis</vt:lpstr>
      <vt:lpstr>Bell Ringer</vt:lpstr>
      <vt:lpstr>The Neolithic Period</vt:lpstr>
      <vt:lpstr>Breakthroughs to Agriculture</vt:lpstr>
      <vt:lpstr>Common Patterns</vt:lpstr>
      <vt:lpstr>Variations</vt:lpstr>
      <vt:lpstr>Globalization of Agriculture</vt:lpstr>
      <vt:lpstr>Culture of Agriculture</vt:lpstr>
      <vt:lpstr>Pastoral Societies</vt:lpstr>
      <vt:lpstr>Agricultural Societies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Neolithic Period</dc:title>
  <dc:creator>DOWNEY, BROOKE 1</dc:creator>
  <cp:lastModifiedBy>DOWNEY, BROOKE 1</cp:lastModifiedBy>
  <cp:revision>8</cp:revision>
  <dcterms:created xsi:type="dcterms:W3CDTF">2017-08-24T12:07:45Z</dcterms:created>
  <dcterms:modified xsi:type="dcterms:W3CDTF">2017-08-24T18:46:14Z</dcterms:modified>
</cp:coreProperties>
</file>